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12192000"/>
  <p:notesSz cx="6858000" cy="9144000"/>
  <p:embeddedFontLst>
    <p:embeddedFont>
      <p:font typeface="Bree Serif"/>
      <p:regular r:id="rId43"/>
    </p:embeddedFont>
    <p:embeddedFont>
      <p:font typeface="Century Gothic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CenturyGothic-regular.fntdata"/><Relationship Id="rId21" Type="http://schemas.openxmlformats.org/officeDocument/2006/relationships/slide" Target="slides/slide17.xml"/><Relationship Id="rId43" Type="http://schemas.openxmlformats.org/officeDocument/2006/relationships/font" Target="fonts/BreeSerif-regular.fntdata"/><Relationship Id="rId24" Type="http://schemas.openxmlformats.org/officeDocument/2006/relationships/slide" Target="slides/slide20.xml"/><Relationship Id="rId46" Type="http://schemas.openxmlformats.org/officeDocument/2006/relationships/font" Target="fonts/CenturyGothic-italic.fntdata"/><Relationship Id="rId23" Type="http://schemas.openxmlformats.org/officeDocument/2006/relationships/slide" Target="slides/slide19.xml"/><Relationship Id="rId45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CenturyGothic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55689a18d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55689a18d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55689a18d_0_2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55689a18d_0_2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55689a18d_0_2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55689a18d_0_2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5e8ec3309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5e8ec3309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55e8ec3309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55689a18d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55689a18d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555689a18d_0_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55689a18d_0_2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55689a18d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555689a18d_0_2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55689a18d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55689a18d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555689a18d_0_2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55689a18d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55689a18d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555689a18d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55689a18d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55689a18d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55689a18d_0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555689a18d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555689a18d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555689a18d_0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5e8ec3309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5e8ec3309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55e8ec3309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55689a1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55689a1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55689a18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55689a18d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55689a18d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555689a18d_0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55689a18d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55689a18d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555689a18d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55689a18d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55689a18d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555689a18d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5cfbc8165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5cfbc8165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55cfbc8165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5e8ec3309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5e8ec3309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55e8ec3309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5e8ec3309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5e8ec3309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55e8ec3309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5e8ec3309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5e8ec3309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55e8ec3309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5e8ec3309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5e8ec3309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55e8ec3309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5e8ec3309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5e8ec3309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55e8ec3309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5e8ec3309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5e8ec3309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55e8ec3309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55689a18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55689a18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555689a18d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5e8ec3309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5e8ec3309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55e8ec3309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55689a18d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55689a18d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555689a18d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55689a18d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55689a18d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555689a18d_0_2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55689a18d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55689a18d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555689a18d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5cfbc816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5cfbc816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55cfbc8165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5e8ec3309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5e8ec3309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55e8ec3309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5e8ec3309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5e8ec3309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55e8ec3309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5cfbc816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5cfbc816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55cfbc816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5e8ec3309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5e8ec3309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55e8ec3309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5e8ec3309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5e8ec3309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5e8ec3309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5689a18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5689a18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555689a18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55689a18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55689a18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555689a18d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e8ec3309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e8ec3309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55e8ec3309_0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555689a18d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555689a18d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555689a18d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55689a18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55689a18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55689a18d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JJSportsBeat/status/1105317021686751234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twitter.com/E_Woodyard/status/1105297381384368128?ref_src=twsrc%5Etfw%7Ctwcamp%5Etweetembed%7Ctwterm%5E1105297381384368128&amp;ref_url=https%3A%2F%2Fbleacherreport.com%2Farticles%2F2825288-jazz-ban-fan-shane-keisel-for-life-after-russell-westbrook-altercation" TargetMode="External"/><Relationship Id="rId6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Relationship Id="rId6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witter.com/espn_macmahon/status/1105326442173198336" TargetMode="External"/><Relationship Id="rId4" Type="http://schemas.openxmlformats.org/officeDocument/2006/relationships/image" Target="../media/image4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witter.com/E_Woodyard/status/1105661865038893057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witter.com/Crumbzler/status/1105422065203580932?s=20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/>
              <a:t>Who is the real Shane Keisel?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/>
              <a:t>Justin Whitlock</a:t>
            </a:r>
            <a:endParaRPr/>
          </a:p>
        </p:txBody>
      </p:sp>
      <p:sp>
        <p:nvSpPr>
          <p:cNvPr id="307" name="Google Shape;307;p43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November 29, 2016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 Mar, 4hrs after game starts, page is private</a:t>
            </a:r>
            <a:endParaRPr/>
          </a:p>
        </p:txBody>
      </p:sp>
      <p:sp>
        <p:nvSpPr>
          <p:cNvPr id="393" name="Google Shape;393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436775" y="6036532"/>
            <a:ext cx="113154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https://web.archive.org/web/20190312045057/https:/twitter.com/skeisel391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03" y="1336525"/>
            <a:ext cx="6925225" cy="4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glance, something fishy is going on</a:t>
            </a:r>
            <a:endParaRPr/>
          </a:p>
        </p:txBody>
      </p:sp>
      <p:sp>
        <p:nvSpPr>
          <p:cNvPr id="402" name="Google Shape;402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436775" y="5816095"/>
            <a:ext cx="113154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https://twitter.com/Crumbzler/status/1105422065203580932</a:t>
            </a:r>
            <a:r>
              <a:rPr lang="en-US" sz="1400">
                <a:solidFill>
                  <a:srgbClr val="14171A"/>
                </a:solidFill>
              </a:rPr>
              <a:t>          </a:t>
            </a:r>
            <a:endParaRPr sz="140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https://web.archive.org/web/20190312045057/https:/twitter.com/skeisel391</a:t>
            </a:r>
            <a:endParaRPr sz="1400">
              <a:solidFill>
                <a:srgbClr val="14171A"/>
              </a:solidFill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4" y="1336526"/>
            <a:ext cx="5600700" cy="40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124" y="1358964"/>
            <a:ext cx="5849726" cy="4012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6509" y="4943600"/>
            <a:ext cx="4952942" cy="97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shows a series of 5 tweets and retweets</a:t>
            </a:r>
            <a:endParaRPr/>
          </a:p>
        </p:txBody>
      </p:sp>
      <p:sp>
        <p:nvSpPr>
          <p:cNvPr id="413" name="Google Shape;413;p54"/>
          <p:cNvSpPr txBox="1"/>
          <p:nvPr>
            <p:ph idx="12" type="sldNum"/>
          </p:nvPr>
        </p:nvSpPr>
        <p:spPr>
          <a:xfrm>
            <a:off x="11381652" y="6356350"/>
            <a:ext cx="3675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54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@DavDavies</a:t>
            </a:r>
            <a:r>
              <a:rPr lang="en-US">
                <a:solidFill>
                  <a:srgbClr val="000000"/>
                </a:solidFill>
              </a:rPr>
              <a:t> who is responding to a Shane Keisler </a:t>
            </a: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 tweet (#3 below)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@Jamez_316 </a:t>
            </a:r>
            <a:r>
              <a:rPr lang="en-US">
                <a:solidFill>
                  <a:srgbClr val="000000"/>
                </a:solidFill>
              </a:rPr>
              <a:t>who comments on a </a:t>
            </a: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 tweet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 is responding to </a:t>
            </a:r>
            <a:r>
              <a:rPr lang="en-US">
                <a:solidFill>
                  <a:srgbClr val="980000"/>
                </a:solidFill>
              </a:rPr>
              <a:t>@phat_mayntana</a:t>
            </a:r>
            <a:endParaRPr>
              <a:solidFill>
                <a:srgbClr val="98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@calibossanova</a:t>
            </a:r>
            <a:r>
              <a:rPr lang="en-US">
                <a:solidFill>
                  <a:srgbClr val="000000"/>
                </a:solidFill>
              </a:rPr>
              <a:t>, is unrelated to the others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’s response to </a:t>
            </a:r>
            <a:r>
              <a:rPr lang="en-US">
                <a:solidFill>
                  <a:srgbClr val="980000"/>
                </a:solidFill>
              </a:rPr>
              <a:t>@lyssa_a</a:t>
            </a:r>
            <a:r>
              <a:rPr lang="en-US">
                <a:solidFill>
                  <a:srgbClr val="000000"/>
                </a:solidFill>
              </a:rPr>
              <a:t> who subtweet’d with a screenshot of one of </a:t>
            </a:r>
            <a:r>
              <a:rPr lang="en-US">
                <a:solidFill>
                  <a:srgbClr val="980000"/>
                </a:solidFill>
              </a:rPr>
              <a:t>@skeisler391</a:t>
            </a:r>
            <a:r>
              <a:rPr lang="en-US">
                <a:solidFill>
                  <a:srgbClr val="000000"/>
                </a:solidFill>
              </a:rPr>
              <a:t>’s tweets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Why is he retweeting negative comments about himself?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retweet: @davdavies from the video</a:t>
            </a:r>
            <a:endParaRPr/>
          </a:p>
        </p:txBody>
      </p:sp>
      <p:sp>
        <p:nvSpPr>
          <p:cNvPr id="421" name="Google Shape;421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436775" y="6060932"/>
            <a:ext cx="113154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https://web.archive.org/web/20190330194026/https:/twitter.com/Crumbzler/status/1105422065203580932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23" name="Google Shape;4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1336525"/>
            <a:ext cx="75819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live tweet to mention @russwest44 on 11 Mar</a:t>
            </a:r>
            <a:endParaRPr/>
          </a:p>
        </p:txBody>
      </p:sp>
      <p:sp>
        <p:nvSpPr>
          <p:cNvPr id="430" name="Google Shape;430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1" name="Google Shape;431;p56"/>
          <p:cNvSpPr txBox="1"/>
          <p:nvPr>
            <p:ph idx="1" type="body"/>
          </p:nvPr>
        </p:nvSpPr>
        <p:spPr>
          <a:xfrm>
            <a:off x="433413" y="6066707"/>
            <a:ext cx="11315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https://web.archive.org/web/20190330194346/https:/twitter.com/davdavies/status/1105340340985315328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050" y="1336525"/>
            <a:ext cx="7028125" cy="47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memento from 2016</a:t>
            </a:r>
            <a:endParaRPr/>
          </a:p>
        </p:txBody>
      </p:sp>
      <p:sp>
        <p:nvSpPr>
          <p:cNvPr id="439" name="Google Shape;439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57"/>
          <p:cNvSpPr txBox="1"/>
          <p:nvPr>
            <p:ph idx="1" type="body"/>
          </p:nvPr>
        </p:nvSpPr>
        <p:spPr>
          <a:xfrm>
            <a:off x="436775" y="6040307"/>
            <a:ext cx="11315400" cy="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curl https://memgator.cs.odu.edu/memento/json/20190430123000/https://twitter.com/davdavies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41" name="Google Shape;4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25" y="1336525"/>
            <a:ext cx="10919490" cy="47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2nd retweet: this reply is not on James page</a:t>
            </a:r>
            <a:endParaRPr/>
          </a:p>
        </p:txBody>
      </p:sp>
      <p:sp>
        <p:nvSpPr>
          <p:cNvPr id="448" name="Google Shape;448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58"/>
          <p:cNvSpPr txBox="1"/>
          <p:nvPr>
            <p:ph idx="1" type="body"/>
          </p:nvPr>
        </p:nvSpPr>
        <p:spPr>
          <a:xfrm>
            <a:off x="436775" y="5947995"/>
            <a:ext cx="11315400" cy="6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https://web.archive.org/web/20190330193754/https:/twitter.com/jamez_316/status/1105330328502194176</a:t>
            </a:r>
            <a:endParaRPr/>
          </a:p>
        </p:txBody>
      </p:sp>
      <p:pic>
        <p:nvPicPr>
          <p:cNvPr id="450" name="Google Shape;4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5" y="1468650"/>
            <a:ext cx="581025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688" y="1468650"/>
            <a:ext cx="5169124" cy="422710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8"/>
          <p:cNvSpPr txBox="1"/>
          <p:nvPr/>
        </p:nvSpPr>
        <p:spPr>
          <a:xfrm>
            <a:off x="659425" y="4022475"/>
            <a:ext cx="54204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There was however a conversation going on between @jamez_316 and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@WorldWideWob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. It’s not unlikely that other things were posted and since deleted.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3rd tweet is a response to @phat_mayntana</a:t>
            </a:r>
            <a:endParaRPr/>
          </a:p>
        </p:txBody>
      </p:sp>
      <p:sp>
        <p:nvSpPr>
          <p:cNvPr id="459" name="Google Shape;459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59"/>
          <p:cNvSpPr txBox="1"/>
          <p:nvPr>
            <p:ph idx="1" type="body"/>
          </p:nvPr>
        </p:nvSpPr>
        <p:spPr>
          <a:xfrm>
            <a:off x="436775" y="6079907"/>
            <a:ext cx="11315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125" y="1639875"/>
            <a:ext cx="8722450" cy="314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Nothing in his feed is relevant to Russell Westbrook</a:t>
            </a:r>
            <a:endParaRPr/>
          </a:p>
        </p:txBody>
      </p:sp>
      <p:sp>
        <p:nvSpPr>
          <p:cNvPr id="468" name="Google Shape;468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9" name="Google Shape;469;p60"/>
          <p:cNvSpPr txBox="1"/>
          <p:nvPr>
            <p:ph idx="1" type="body"/>
          </p:nvPr>
        </p:nvSpPr>
        <p:spPr>
          <a:xfrm>
            <a:off x="436775" y="6111257"/>
            <a:ext cx="113154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https://twitter.com/Phat_Mayntana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70" name="Google Shape;4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700" y="1347876"/>
            <a:ext cx="5595808" cy="476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Possibly what was said, but the screen shot looks altered</a:t>
            </a:r>
            <a:endParaRPr/>
          </a:p>
        </p:txBody>
      </p:sp>
      <p:sp>
        <p:nvSpPr>
          <p:cNvPr id="477" name="Google Shape;477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p61"/>
          <p:cNvSpPr txBox="1"/>
          <p:nvPr>
            <p:ph idx="1" type="body"/>
          </p:nvPr>
        </p:nvSpPr>
        <p:spPr>
          <a:xfrm>
            <a:off x="436775" y="6165307"/>
            <a:ext cx="11315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https://web.archive.org/web/20190403150403/https://twitter.com/shaunkyser/status/1105343606548684800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79" name="Google Shape;4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75" y="1336525"/>
            <a:ext cx="4239264" cy="48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039" y="1752176"/>
            <a:ext cx="7012751" cy="4523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Story begins with a verbal altercation in 2nd Quarter</a:t>
            </a:r>
            <a:endParaRPr/>
          </a:p>
        </p:txBody>
      </p:sp>
      <p:sp>
        <p:nvSpPr>
          <p:cNvPr id="314" name="Google Shape;314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438300" y="5748695"/>
            <a:ext cx="113154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https://twitter.com/JJSportsBeat/status/1105317021686751234                  https://bleacherreport.com/articles/2825288-jazz-ban-fan-shane-keisel-for-life-after-russell-westbrook-altercation       https://www.si.com/nba/2019/03/12/russell-westbrook-thunder-jazz-fan-shane-keisel-adam-silver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6" name="Google Shape;316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125" y="1336525"/>
            <a:ext cx="4426733" cy="441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5351" y="1336526"/>
            <a:ext cx="4323582" cy="441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4th retweet is a real tweet from @Calibossanova</a:t>
            </a:r>
            <a:endParaRPr/>
          </a:p>
        </p:txBody>
      </p:sp>
      <p:sp>
        <p:nvSpPr>
          <p:cNvPr id="487" name="Google Shape;487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8" name="Google Shape;488;p62"/>
          <p:cNvSpPr txBox="1"/>
          <p:nvPr>
            <p:ph idx="1" type="body"/>
          </p:nvPr>
        </p:nvSpPr>
        <p:spPr>
          <a:xfrm>
            <a:off x="436775" y="6027132"/>
            <a:ext cx="11315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https://web.archive.org/web/20190330214035/https:/twitter.com/calibossanova/status/1105171423012646912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89" name="Google Shape;4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25" y="1587100"/>
            <a:ext cx="58864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425" y="1917725"/>
            <a:ext cx="6959601" cy="35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5th tweet is an exchange with @lyssah_a</a:t>
            </a:r>
            <a:endParaRPr/>
          </a:p>
        </p:txBody>
      </p:sp>
      <p:sp>
        <p:nvSpPr>
          <p:cNvPr id="497" name="Google Shape;497;p6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p63"/>
          <p:cNvSpPr txBox="1"/>
          <p:nvPr>
            <p:ph idx="1" type="body"/>
          </p:nvPr>
        </p:nvSpPr>
        <p:spPr>
          <a:xfrm>
            <a:off x="436775" y="5961175"/>
            <a:ext cx="113154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Notice that the response is 6h old at the time of the video</a:t>
            </a:r>
            <a:endParaRPr/>
          </a:p>
        </p:txBody>
      </p:sp>
      <p:pic>
        <p:nvPicPr>
          <p:cNvPr id="499" name="Google Shape;4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188" y="1336525"/>
            <a:ext cx="6823626" cy="46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3"/>
          <p:cNvSpPr/>
          <p:nvPr/>
        </p:nvSpPr>
        <p:spPr>
          <a:xfrm>
            <a:off x="7356775" y="1427025"/>
            <a:ext cx="567900" cy="47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tweet Keisel was responding to exists, there is no reaction in the comments to Keisel’s response</a:t>
            </a:r>
            <a:endParaRPr/>
          </a:p>
        </p:txBody>
      </p:sp>
      <p:sp>
        <p:nvSpPr>
          <p:cNvPr id="507" name="Google Shape;507;p6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64"/>
          <p:cNvSpPr txBox="1"/>
          <p:nvPr>
            <p:ph idx="1" type="body"/>
          </p:nvPr>
        </p:nvSpPr>
        <p:spPr>
          <a:xfrm>
            <a:off x="439625" y="6015551"/>
            <a:ext cx="113097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https://web.archive.org/web/20190330151627/https:/twitter.com/lyssah_a/status/1105323795609337856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https://web.archive.org/web/20190331202437/https://twitter.com/Hustletownx/status/1105341098086391809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09" name="Google Shape;5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5" y="1336525"/>
            <a:ext cx="4708326" cy="467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5823" y="4733976"/>
            <a:ext cx="3277851" cy="555264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025" y="1336526"/>
            <a:ext cx="5729652" cy="395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3825" y="2672086"/>
            <a:ext cx="3371850" cy="6477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3" name="Google Shape;513;p64"/>
          <p:cNvSpPr txBox="1"/>
          <p:nvPr/>
        </p:nvSpPr>
        <p:spPr>
          <a:xfrm>
            <a:off x="6026750" y="5613700"/>
            <a:ext cx="3865500" cy="418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8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 started at 9:00 PM ET  11 Mar 2019</a:t>
            </a:r>
            <a:endParaRPr>
              <a:solidFill>
                <a:srgbClr val="98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user does call the screen shot into question</a:t>
            </a:r>
            <a:endParaRPr/>
          </a:p>
        </p:txBody>
      </p:sp>
      <p:sp>
        <p:nvSpPr>
          <p:cNvPr id="520" name="Google Shape;520;p6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1" name="Google Shape;521;p65"/>
          <p:cNvSpPr txBox="1"/>
          <p:nvPr>
            <p:ph idx="1" type="body"/>
          </p:nvPr>
        </p:nvSpPr>
        <p:spPr>
          <a:xfrm>
            <a:off x="436775" y="6134021"/>
            <a:ext cx="11315400" cy="4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https://web.archive.org/web/20190331204953/https:/twitter.com/priddy_nikki81/status/1105330179423887360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22" name="Google Shape;52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025" y="1336526"/>
            <a:ext cx="4895692" cy="449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124" y="2880075"/>
            <a:ext cx="7594100" cy="15408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4" name="Google Shape;52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1242" y="1685025"/>
            <a:ext cx="3238500" cy="53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 from the video</a:t>
            </a:r>
            <a:endParaRPr/>
          </a:p>
        </p:txBody>
      </p:sp>
      <p:sp>
        <p:nvSpPr>
          <p:cNvPr id="531" name="Google Shape;531;p6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66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@DavDavies</a:t>
            </a:r>
            <a:r>
              <a:rPr lang="en-US">
                <a:solidFill>
                  <a:srgbClr val="000000"/>
                </a:solidFill>
              </a:rPr>
              <a:t> 					</a:t>
            </a:r>
            <a:r>
              <a:rPr lang="en-US">
                <a:solidFill>
                  <a:srgbClr val="FF0000"/>
                </a:solidFill>
              </a:rPr>
              <a:t>DELETED</a:t>
            </a:r>
            <a:endParaRPr>
              <a:solidFill>
                <a:srgbClr val="FF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@Jamez_316 </a:t>
            </a:r>
            <a:r>
              <a:rPr lang="en-US">
                <a:solidFill>
                  <a:srgbClr val="000000"/>
                </a:solidFill>
              </a:rPr>
              <a:t>					</a:t>
            </a:r>
            <a:r>
              <a:rPr lang="en-US">
                <a:solidFill>
                  <a:srgbClr val="FF0000"/>
                </a:solidFill>
              </a:rPr>
              <a:t>DELETED</a:t>
            </a:r>
            <a:endParaRPr>
              <a:solidFill>
                <a:srgbClr val="FF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lang="en-US">
                <a:solidFill>
                  <a:srgbClr val="000000"/>
                </a:solidFill>
              </a:rPr>
              <a:t>Response to </a:t>
            </a:r>
            <a:r>
              <a:rPr lang="en-US">
                <a:solidFill>
                  <a:srgbClr val="980000"/>
                </a:solidFill>
              </a:rPr>
              <a:t>@phat_mayntana    </a:t>
            </a:r>
            <a:r>
              <a:rPr lang="en-US">
                <a:solidFill>
                  <a:srgbClr val="FF0000"/>
                </a:solidFill>
              </a:rPr>
              <a:t>DELETED        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b="1" lang="en-US">
                <a:solidFill>
                  <a:srgbClr val="000000"/>
                </a:solidFill>
              </a:rPr>
              <a:t>RT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rgbClr val="980000"/>
                </a:solidFill>
              </a:rPr>
              <a:t>@calibossanova</a:t>
            </a:r>
            <a:r>
              <a:rPr lang="en-US">
                <a:solidFill>
                  <a:srgbClr val="000000"/>
                </a:solidFill>
              </a:rPr>
              <a:t>                         Live</a:t>
            </a:r>
            <a:endParaRPr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C1EA"/>
              </a:buClr>
              <a:buSzPts val="2000"/>
              <a:buAutoNum type="arabicPeriod"/>
            </a:pPr>
            <a:r>
              <a:rPr lang="en-US">
                <a:solidFill>
                  <a:srgbClr val="000000"/>
                </a:solidFill>
              </a:rPr>
              <a:t>Response to </a:t>
            </a:r>
            <a:r>
              <a:rPr lang="en-US">
                <a:solidFill>
                  <a:srgbClr val="980000"/>
                </a:solidFill>
              </a:rPr>
              <a:t>@lyssa_a</a:t>
            </a:r>
            <a:r>
              <a:rPr lang="en-US">
                <a:solidFill>
                  <a:srgbClr val="000000"/>
                </a:solidFill>
              </a:rPr>
              <a:t> 			Live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	</a:t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533" name="Google Shape;533;p66"/>
          <p:cNvCxnSpPr/>
          <p:nvPr/>
        </p:nvCxnSpPr>
        <p:spPr>
          <a:xfrm>
            <a:off x="6608625" y="1870375"/>
            <a:ext cx="1329900" cy="70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66"/>
          <p:cNvCxnSpPr/>
          <p:nvPr/>
        </p:nvCxnSpPr>
        <p:spPr>
          <a:xfrm flipH="1">
            <a:off x="6567175" y="2604650"/>
            <a:ext cx="1399200" cy="471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66"/>
          <p:cNvSpPr txBox="1"/>
          <p:nvPr/>
        </p:nvSpPr>
        <p:spPr>
          <a:xfrm>
            <a:off x="8160325" y="1939650"/>
            <a:ext cx="28401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Associated with the same derogatory tweet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Google cache…      twitter.com\skeisel391</a:t>
            </a:r>
            <a:endParaRPr/>
          </a:p>
        </p:txBody>
      </p:sp>
      <p:sp>
        <p:nvSpPr>
          <p:cNvPr id="542" name="Google Shape;542;p6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67"/>
          <p:cNvSpPr txBox="1"/>
          <p:nvPr>
            <p:ph idx="1" type="body"/>
          </p:nvPr>
        </p:nvSpPr>
        <p:spPr>
          <a:xfrm>
            <a:off x="436775" y="5971295"/>
            <a:ext cx="113154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https://web.archive.org/web/20190403162605/https://webcache.googleusercontent.com/search?q=cache:hKTlzVDbEZAJ:https://twitter.com/skeiseI391+&amp;cd=2&amp;hl=en&amp;ct=clnk&amp;gl=us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44" name="Google Shape;5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200" y="1336526"/>
            <a:ext cx="5944549" cy="441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it’s in the archive! BUT…..</a:t>
            </a:r>
            <a:endParaRPr/>
          </a:p>
        </p:txBody>
      </p:sp>
      <p:sp>
        <p:nvSpPr>
          <p:cNvPr id="551" name="Google Shape;551;p6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p68"/>
          <p:cNvSpPr txBox="1"/>
          <p:nvPr>
            <p:ph idx="1" type="body"/>
          </p:nvPr>
        </p:nvSpPr>
        <p:spPr>
          <a:xfrm>
            <a:off x="436775" y="6141332"/>
            <a:ext cx="113154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50" y="1336526"/>
            <a:ext cx="11032270" cy="450000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8"/>
          <p:cNvSpPr/>
          <p:nvPr/>
        </p:nvSpPr>
        <p:spPr>
          <a:xfrm>
            <a:off x="4294900" y="1759525"/>
            <a:ext cx="9837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550" y="2015825"/>
            <a:ext cx="3238000" cy="9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Archive.md, </a:t>
            </a:r>
            <a:endParaRPr/>
          </a:p>
        </p:txBody>
      </p:sp>
      <p:sp>
        <p:nvSpPr>
          <p:cNvPr id="562" name="Google Shape;562;p6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69"/>
          <p:cNvSpPr txBox="1"/>
          <p:nvPr>
            <p:ph idx="1" type="body"/>
          </p:nvPr>
        </p:nvSpPr>
        <p:spPr>
          <a:xfrm>
            <a:off x="436775" y="6192982"/>
            <a:ext cx="113154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http://archive.md/20190317042754/http://twitter.com/skeiseI391/status/1105329618687610880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64" name="Google Shape;56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050" y="1336525"/>
            <a:ext cx="7410339" cy="485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@skeise capital i 391 is also in the archive, but not live</a:t>
            </a:r>
            <a:endParaRPr/>
          </a:p>
        </p:txBody>
      </p:sp>
      <p:sp>
        <p:nvSpPr>
          <p:cNvPr id="571" name="Google Shape;571;p7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2" name="Google Shape;572;p70"/>
          <p:cNvSpPr txBox="1"/>
          <p:nvPr>
            <p:ph idx="1" type="body"/>
          </p:nvPr>
        </p:nvSpPr>
        <p:spPr>
          <a:xfrm>
            <a:off x="438300" y="6112071"/>
            <a:ext cx="113154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https://web.archive.org/web/20190312061305/https:/twitter.com/skeiseI391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73" name="Google Shape;5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888" y="1336526"/>
            <a:ext cx="7771185" cy="447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1"/>
          <p:cNvSpPr txBox="1"/>
          <p:nvPr>
            <p:ph type="title"/>
          </p:nvPr>
        </p:nvSpPr>
        <p:spPr>
          <a:xfrm>
            <a:off x="439625" y="263225"/>
            <a:ext cx="11115000" cy="13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some point, they stopped talking about Keisel in the 3rd person, probably after they changed their handle</a:t>
            </a:r>
            <a:endParaRPr/>
          </a:p>
        </p:txBody>
      </p:sp>
      <p:sp>
        <p:nvSpPr>
          <p:cNvPr id="580" name="Google Shape;580;p7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1" name="Google Shape;581;p71"/>
          <p:cNvSpPr txBox="1"/>
          <p:nvPr>
            <p:ph idx="1" type="body"/>
          </p:nvPr>
        </p:nvSpPr>
        <p:spPr>
          <a:xfrm>
            <a:off x="438300" y="6040582"/>
            <a:ext cx="113154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https://web.archive.org/web/20190403162605/https://webcache.googleusercontent.com/search?q=cache:hKTlzVDbEZAJ:https://twitter.com/skeiseI391+&amp;cd=2&amp;hl=en&amp;ct=clnk&amp;gl=us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062" y="1591026"/>
            <a:ext cx="9971875" cy="444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7575" y="5104525"/>
            <a:ext cx="3067050" cy="5143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Russell responded to comments he says were racist</a:t>
            </a:r>
            <a:endParaRPr/>
          </a:p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5" name="Google Shape;325;p45"/>
          <p:cNvSpPr txBox="1"/>
          <p:nvPr>
            <p:ph idx="1" type="body"/>
          </p:nvPr>
        </p:nvSpPr>
        <p:spPr>
          <a:xfrm>
            <a:off x="438300" y="6150807"/>
            <a:ext cx="113154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https://twitter.com/espn_macmahon/status/1105326442173198336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26" name="Google Shape;326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701" y="1468650"/>
            <a:ext cx="5114801" cy="45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is the real Shane Keisel?</a:t>
            </a:r>
            <a:endParaRPr/>
          </a:p>
        </p:txBody>
      </p:sp>
      <p:sp>
        <p:nvSpPr>
          <p:cNvPr id="590" name="Google Shape;590;p7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1" name="Google Shape;591;p72"/>
          <p:cNvSpPr txBox="1"/>
          <p:nvPr>
            <p:ph idx="1" type="body"/>
          </p:nvPr>
        </p:nvSpPr>
        <p:spPr>
          <a:xfrm>
            <a:off x="436775" y="6356357"/>
            <a:ext cx="11315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4" y="1572051"/>
            <a:ext cx="5600700" cy="40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2"/>
          <p:cNvSpPr txBox="1"/>
          <p:nvPr/>
        </p:nvSpPr>
        <p:spPr>
          <a:xfrm rot="-1540858">
            <a:off x="2200889" y="3048064"/>
            <a:ext cx="2078181" cy="971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FAKE</a:t>
            </a:r>
            <a:endParaRPr b="1" sz="6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594" name="Google Shape;59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326" y="1700339"/>
            <a:ext cx="5600698" cy="3801072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2"/>
          <p:cNvSpPr txBox="1"/>
          <p:nvPr/>
        </p:nvSpPr>
        <p:spPr>
          <a:xfrm rot="-1540858">
            <a:off x="7801589" y="2943339"/>
            <a:ext cx="2078181" cy="971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REAL</a:t>
            </a:r>
            <a:endParaRPr b="1" sz="6000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direct link on the live web to a @skeisel391 tweet</a:t>
            </a:r>
            <a:endParaRPr/>
          </a:p>
        </p:txBody>
      </p:sp>
      <p:sp>
        <p:nvSpPr>
          <p:cNvPr id="602" name="Google Shape;602;p7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3" name="Google Shape;603;p73"/>
          <p:cNvSpPr txBox="1"/>
          <p:nvPr>
            <p:ph idx="1" type="body"/>
          </p:nvPr>
        </p:nvSpPr>
        <p:spPr>
          <a:xfrm>
            <a:off x="438300" y="5750174"/>
            <a:ext cx="113154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https://twitter.com/</a:t>
            </a:r>
            <a:r>
              <a:rPr lang="en-US">
                <a:solidFill>
                  <a:srgbClr val="FF0000"/>
                </a:solidFill>
              </a:rPr>
              <a:t>skeisel391</a:t>
            </a:r>
            <a:r>
              <a:rPr lang="en-US">
                <a:solidFill>
                  <a:srgbClr val="000000"/>
                </a:solidFill>
              </a:rPr>
              <a:t>/status/990226557875580928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https://web.archive.org/web/20190331202715/https:/twitter.com/priddy_nikki81/status/1105321177336111105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04" name="Google Shape;6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375" y="1336525"/>
            <a:ext cx="6804724" cy="366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mementos found</a:t>
            </a:r>
            <a:endParaRPr/>
          </a:p>
        </p:txBody>
      </p:sp>
      <p:sp>
        <p:nvSpPr>
          <p:cNvPr id="611" name="Google Shape;611;p7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" name="Google Shape;612;p74"/>
          <p:cNvSpPr txBox="1"/>
          <p:nvPr>
            <p:ph idx="1" type="body"/>
          </p:nvPr>
        </p:nvSpPr>
        <p:spPr>
          <a:xfrm>
            <a:off x="433400" y="5525982"/>
            <a:ext cx="11315400" cy="7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https://twitter.com/skeisel391/status/990226557875580928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13" name="Google Shape;61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547450"/>
            <a:ext cx="110490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4"/>
          <p:cNvSpPr/>
          <p:nvPr/>
        </p:nvSpPr>
        <p:spPr>
          <a:xfrm>
            <a:off x="595750" y="1870375"/>
            <a:ext cx="14547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screenshot is most likely the tweet she is referencing</a:t>
            </a:r>
            <a:endParaRPr/>
          </a:p>
        </p:txBody>
      </p:sp>
      <p:sp>
        <p:nvSpPr>
          <p:cNvPr id="621" name="Google Shape;621;p7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75"/>
          <p:cNvSpPr txBox="1"/>
          <p:nvPr>
            <p:ph idx="1" type="body"/>
          </p:nvPr>
        </p:nvSpPr>
        <p:spPr>
          <a:xfrm>
            <a:off x="436775" y="5952071"/>
            <a:ext cx="113706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https://web.archive.org/web/20190331205301/https:/twitter.com/priddy_nikki81/status/1105321626256592898</a:t>
            </a:r>
            <a:endParaRPr sz="140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https://web.archive.org/web/20190330150918/https:/twitter.com/OKCTHUNDERAlex/status/1105320947668594688</a:t>
            </a:r>
            <a:endParaRPr sz="1400">
              <a:solidFill>
                <a:srgbClr val="14171A"/>
              </a:solidFill>
            </a:endParaRPr>
          </a:p>
        </p:txBody>
      </p:sp>
      <p:pic>
        <p:nvPicPr>
          <p:cNvPr id="623" name="Google Shape;6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675" y="1336525"/>
            <a:ext cx="4429850" cy="449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6850" y="1364025"/>
            <a:ext cx="4429854" cy="4560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7500" y="5835600"/>
            <a:ext cx="2508075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6" name="Google Shape;62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8325" y="5581875"/>
            <a:ext cx="3105150" cy="49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7" name="Google Shape;627;p75"/>
          <p:cNvSpPr txBox="1"/>
          <p:nvPr/>
        </p:nvSpPr>
        <p:spPr>
          <a:xfrm>
            <a:off x="249375" y="1995050"/>
            <a:ext cx="2161200" cy="3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Screenshot is from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28 APR 18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during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entury Gothic"/>
                <a:ea typeface="Century Gothic"/>
                <a:cs typeface="Century Gothic"/>
                <a:sym typeface="Century Gothic"/>
              </a:rPr>
              <a:t>Pre Season Playoffs in Utah</a:t>
            </a:r>
            <a:endParaRPr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@skeisell391   If this is him, why is the profile pic such poor quality?</a:t>
            </a:r>
            <a:endParaRPr/>
          </a:p>
        </p:txBody>
      </p:sp>
      <p:sp>
        <p:nvSpPr>
          <p:cNvPr id="634" name="Google Shape;634;p7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76"/>
          <p:cNvSpPr txBox="1"/>
          <p:nvPr>
            <p:ph idx="1" type="body"/>
          </p:nvPr>
        </p:nvSpPr>
        <p:spPr>
          <a:xfrm>
            <a:off x="281000" y="6272057"/>
            <a:ext cx="113154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https://web.archive.org/web/20190403152246/https:/twitter.com/skeisell391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36" name="Google Shape;63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619" y="1336525"/>
            <a:ext cx="7028004" cy="493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73" y="2293701"/>
            <a:ext cx="3473577" cy="2381448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@skeisel391_</a:t>
            </a:r>
            <a:endParaRPr/>
          </a:p>
        </p:txBody>
      </p:sp>
      <p:sp>
        <p:nvSpPr>
          <p:cNvPr id="644" name="Google Shape;644;p7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5" name="Google Shape;645;p77"/>
          <p:cNvSpPr txBox="1"/>
          <p:nvPr>
            <p:ph idx="1" type="body"/>
          </p:nvPr>
        </p:nvSpPr>
        <p:spPr>
          <a:xfrm>
            <a:off x="438300" y="6040575"/>
            <a:ext cx="11315400" cy="5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https://twitter.com/skeisel391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46" name="Google Shape;6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713" y="2122951"/>
            <a:ext cx="8001515" cy="261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cache: suspiciously new account</a:t>
            </a:r>
            <a:endParaRPr/>
          </a:p>
        </p:txBody>
      </p:sp>
      <p:sp>
        <p:nvSpPr>
          <p:cNvPr id="653" name="Google Shape;653;p7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78"/>
          <p:cNvSpPr txBox="1"/>
          <p:nvPr>
            <p:ph idx="1" type="body"/>
          </p:nvPr>
        </p:nvSpPr>
        <p:spPr>
          <a:xfrm>
            <a:off x="436775" y="6026732"/>
            <a:ext cx="113154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https://web.archive.org/web/20190403160210/https://webcache.googleusercontent.com/search?q=cache:QhS8DJRG9SEJ:https://twitter.com/skeisel391_+&amp;cd=1&amp;hl=en&amp;ct=clnk&amp;gl=us&amp;client=safari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55" name="Google Shape;6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950" y="1336526"/>
            <a:ext cx="8297477" cy="4551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Jazz did their own investigation, and banned Keisel</a:t>
            </a:r>
            <a:endParaRPr/>
          </a:p>
        </p:txBody>
      </p:sp>
      <p:sp>
        <p:nvSpPr>
          <p:cNvPr id="662" name="Google Shape;662;p7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3" name="Google Shape;663;p79"/>
          <p:cNvSpPr txBox="1"/>
          <p:nvPr>
            <p:ph idx="1" type="body"/>
          </p:nvPr>
        </p:nvSpPr>
        <p:spPr>
          <a:xfrm>
            <a:off x="438300" y="6165675"/>
            <a:ext cx="113154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https://twitter.com/utahjazz/status/1105570407598321664</a:t>
            </a:r>
            <a:endParaRPr sz="1400"/>
          </a:p>
        </p:txBody>
      </p:sp>
      <p:pic>
        <p:nvPicPr>
          <p:cNvPr id="664" name="Google Shape;6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850" y="1336525"/>
            <a:ext cx="4869866" cy="496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159" y="3265400"/>
            <a:ext cx="7841591" cy="97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6" name="Google Shape;666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150" y="4429625"/>
            <a:ext cx="8034176" cy="807743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They also banned the fan from 2018 altercation</a:t>
            </a:r>
            <a:endParaRPr/>
          </a:p>
        </p:txBody>
      </p:sp>
      <p:sp>
        <p:nvSpPr>
          <p:cNvPr id="673" name="Google Shape;673;p8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p80"/>
          <p:cNvSpPr txBox="1"/>
          <p:nvPr>
            <p:ph idx="1" type="body"/>
          </p:nvPr>
        </p:nvSpPr>
        <p:spPr>
          <a:xfrm>
            <a:off x="436775" y="6148747"/>
            <a:ext cx="113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https://www.deseretnews.com/article/900060598/utah-jazz-issue-second-permanent-ban-on-fan-from-2018-playoff-video-that-surfaced-against-russell-westbrook.html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675" name="Google Shape;6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562" y="1336525"/>
            <a:ext cx="8648876" cy="48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050" y="3578775"/>
            <a:ext cx="8492850" cy="6720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year in game 4 of the playoffs, Russ responds to a different Jazz fan</a:t>
            </a:r>
            <a:endParaRPr/>
          </a:p>
        </p:txBody>
      </p:sp>
      <p:sp>
        <p:nvSpPr>
          <p:cNvPr id="333" name="Google Shape;333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46"/>
          <p:cNvSpPr txBox="1"/>
          <p:nvPr>
            <p:ph idx="1" type="body"/>
          </p:nvPr>
        </p:nvSpPr>
        <p:spPr>
          <a:xfrm>
            <a:off x="438300" y="6109532"/>
            <a:ext cx="113154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https://web.archive.org/web/20190403153304/https://twitter.com/E_Woodyard/status/1105661865038893057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35" name="Google Shape;335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833" y="1336525"/>
            <a:ext cx="5888530" cy="477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Keisel disputes the claim that his comments were racist</a:t>
            </a:r>
            <a:endParaRPr/>
          </a:p>
        </p:txBody>
      </p:sp>
      <p:sp>
        <p:nvSpPr>
          <p:cNvPr id="342" name="Google Shape;342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436775" y="6119450"/>
            <a:ext cx="113154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https://bleacherreport.com/articles/2825288-jazz-ban-fan-shane-keisel-for-life-after-russell-westbrook-altercation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44" name="Google Shape;3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463" y="1336524"/>
            <a:ext cx="8508328" cy="442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625" y="2823550"/>
            <a:ext cx="6919550" cy="7878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 March video purports to show Keisel’s twitter feed</a:t>
            </a:r>
            <a:endParaRPr/>
          </a:p>
        </p:txBody>
      </p:sp>
      <p:sp>
        <p:nvSpPr>
          <p:cNvPr id="352" name="Google Shape;352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48"/>
          <p:cNvSpPr txBox="1"/>
          <p:nvPr>
            <p:ph idx="1" type="body"/>
          </p:nvPr>
        </p:nvSpPr>
        <p:spPr>
          <a:xfrm>
            <a:off x="438300" y="6284346"/>
            <a:ext cx="113154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https://web.archive.org/web/20190330194026/https:/twitter.com/Crumbzler/status/1105422065203580932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54" name="Google Shape;354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50" y="1383750"/>
            <a:ext cx="4508723" cy="485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1574" y="1488926"/>
            <a:ext cx="56007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of the tweets in the video made the news</a:t>
            </a:r>
            <a:endParaRPr/>
          </a:p>
        </p:txBody>
      </p:sp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49"/>
          <p:cNvSpPr txBox="1"/>
          <p:nvPr>
            <p:ph idx="1" type="body"/>
          </p:nvPr>
        </p:nvSpPr>
        <p:spPr>
          <a:xfrm>
            <a:off x="436775" y="6082148"/>
            <a:ext cx="113154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https://web.archive.org/web/20190403173924/https://www.bet.com/news/sports/2019/03/12/white-utah-jazz-fan-who-reportedly-yelled-racial-taunt-at-okc-ga.html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64" name="Google Shape;3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640" y="1336525"/>
            <a:ext cx="10480710" cy="47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@skeisel391 has been deleted?</a:t>
            </a:r>
            <a:endParaRPr/>
          </a:p>
        </p:txBody>
      </p:sp>
      <p:sp>
        <p:nvSpPr>
          <p:cNvPr id="371" name="Google Shape;371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2" name="Google Shape;372;p50"/>
          <p:cNvSpPr txBox="1"/>
          <p:nvPr>
            <p:ph idx="1" type="body"/>
          </p:nvPr>
        </p:nvSpPr>
        <p:spPr>
          <a:xfrm>
            <a:off x="436775" y="5987548"/>
            <a:ext cx="113154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https://web.archive.org/web/*/https://twitter.com/skeisel391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75" y="1468650"/>
            <a:ext cx="8824049" cy="409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two mementos, both on Mar 12th, second is a redirect</a:t>
            </a:r>
            <a:endParaRPr/>
          </a:p>
        </p:txBody>
      </p:sp>
      <p:sp>
        <p:nvSpPr>
          <p:cNvPr id="380" name="Google Shape;380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51"/>
          <p:cNvSpPr txBox="1"/>
          <p:nvPr>
            <p:ph idx="1" type="body"/>
          </p:nvPr>
        </p:nvSpPr>
        <p:spPr>
          <a:xfrm>
            <a:off x="278500" y="6119432"/>
            <a:ext cx="113154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curl https://memgator.cs.odu.edu/memento/json/20190430123000/https://twitter.com/skeisel391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82" name="Google Shape;3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025" y="1336526"/>
            <a:ext cx="9551096" cy="47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/>
          <p:nvPr/>
        </p:nvSpPr>
        <p:spPr>
          <a:xfrm>
            <a:off x="3200400" y="2479975"/>
            <a:ext cx="22584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1"/>
          <p:cNvSpPr/>
          <p:nvPr/>
        </p:nvSpPr>
        <p:spPr>
          <a:xfrm>
            <a:off x="3200400" y="4239500"/>
            <a:ext cx="2258400" cy="23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1"/>
          <p:cNvSpPr txBox="1"/>
          <p:nvPr/>
        </p:nvSpPr>
        <p:spPr>
          <a:xfrm>
            <a:off x="6802575" y="2114875"/>
            <a:ext cx="1413300" cy="36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12:57 AM EDT </a:t>
            </a: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51"/>
          <p:cNvSpPr/>
          <p:nvPr/>
        </p:nvSpPr>
        <p:spPr>
          <a:xfrm rot="-829600">
            <a:off x="5777409" y="2299846"/>
            <a:ext cx="775780" cy="23545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